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6" r:id="rId4"/>
    <p:sldId id="267" r:id="rId5"/>
    <p:sldId id="268" r:id="rId6"/>
    <p:sldId id="269" r:id="rId7"/>
    <p:sldId id="270" r:id="rId8"/>
    <p:sldId id="271" r:id="rId9"/>
    <p:sldId id="263" r:id="rId10"/>
    <p:sldId id="261" r:id="rId11"/>
    <p:sldId id="262" r:id="rId12"/>
    <p:sldId id="264" r:id="rId13"/>
    <p:sldId id="265" r:id="rId14"/>
    <p:sldId id="27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DF9DEF2D-8635-4CA0-8866-215CCDF1580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97929B1-E32D-49AE-8F1A-95881BBA6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435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EF2D-8635-4CA0-8866-215CCDF1580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29B1-E32D-49AE-8F1A-95881BBA6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550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EF2D-8635-4CA0-8866-215CCDF1580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29B1-E32D-49AE-8F1A-95881BBA6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070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EF2D-8635-4CA0-8866-215CCDF1580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29B1-E32D-49AE-8F1A-95881BBA6622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06031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EF2D-8635-4CA0-8866-215CCDF1580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29B1-E32D-49AE-8F1A-95881BBA6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871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EF2D-8635-4CA0-8866-215CCDF1580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29B1-E32D-49AE-8F1A-95881BBA6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494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EF2D-8635-4CA0-8866-215CCDF1580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29B1-E32D-49AE-8F1A-95881BBA6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968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EF2D-8635-4CA0-8866-215CCDF1580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29B1-E32D-49AE-8F1A-95881BBA6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5892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EF2D-8635-4CA0-8866-215CCDF1580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29B1-E32D-49AE-8F1A-95881BBA6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805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EF2D-8635-4CA0-8866-215CCDF1580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29B1-E32D-49AE-8F1A-95881BBA6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701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EF2D-8635-4CA0-8866-215CCDF1580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29B1-E32D-49AE-8F1A-95881BBA6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111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EF2D-8635-4CA0-8866-215CCDF1580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29B1-E32D-49AE-8F1A-95881BBA6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369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EF2D-8635-4CA0-8866-215CCDF1580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29B1-E32D-49AE-8F1A-95881BBA6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519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EF2D-8635-4CA0-8866-215CCDF1580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29B1-E32D-49AE-8F1A-95881BBA6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308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EF2D-8635-4CA0-8866-215CCDF1580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29B1-E32D-49AE-8F1A-95881BBA6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98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EF2D-8635-4CA0-8866-215CCDF1580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29B1-E32D-49AE-8F1A-95881BBA6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05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EF2D-8635-4CA0-8866-215CCDF1580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29B1-E32D-49AE-8F1A-95881BBA6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5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DEF2D-8635-4CA0-8866-215CCDF1580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929B1-E32D-49AE-8F1A-95881BBA6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8231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vikram-mm.github.io/yolo_report.pdf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valentynsichkar/traffic-signs-dataset-in-yolo-forma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409066-0D2A-C4FB-49B9-66C8510BCEA5}"/>
              </a:ext>
            </a:extLst>
          </p:cNvPr>
          <p:cNvSpPr txBox="1"/>
          <p:nvPr/>
        </p:nvSpPr>
        <p:spPr>
          <a:xfrm>
            <a:off x="1094872" y="589547"/>
            <a:ext cx="9204159" cy="391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2500" b="1" kern="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Paper details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Author name: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M. 15it217, Vikram, and P.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Ananthanarayana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2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Paper name:</a:t>
            </a:r>
            <a:r>
              <a:rPr lang="en-US" sz="25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 YOLO Based Approach for Traffic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5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 Detection.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500" dirty="0"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Paper Link: </a:t>
            </a:r>
            <a:r>
              <a:rPr lang="en-US" sz="2500" dirty="0"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https://vikram-mm.github.io/yolo_report.pdf</a:t>
            </a:r>
            <a:endParaRPr lang="en-US" sz="2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Publisher name: 15IT217 M </a:t>
            </a:r>
            <a:r>
              <a:rPr lang="en-US" sz="2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en-US" sz="2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Vikram.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ar-EG" sz="2800" dirty="0"/>
              <a:t>	</a:t>
            </a:r>
            <a:r>
              <a:rPr lang="en-US" sz="2800" dirty="0"/>
              <a:t>Paper Architecture: Yolov8m</a:t>
            </a:r>
            <a:endParaRPr lang="en-US" sz="2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297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4" name="Group 143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5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6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9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4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6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3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4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7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2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4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258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610FC4-E35E-5493-C55B-13B8A413CE00}"/>
              </a:ext>
            </a:extLst>
          </p:cNvPr>
          <p:cNvSpPr txBox="1"/>
          <p:nvPr/>
        </p:nvSpPr>
        <p:spPr>
          <a:xfrm>
            <a:off x="8057397" y="1113282"/>
            <a:ext cx="3489569" cy="23966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Confusion</a:t>
            </a:r>
          </a:p>
          <a:p>
            <a:pPr marL="0" marR="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cap="all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matrix</a:t>
            </a:r>
          </a:p>
          <a:p>
            <a:pPr marL="0" marR="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cap="all" dirty="0"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</p:txBody>
      </p:sp>
      <p:sp useBgFill="1">
        <p:nvSpPr>
          <p:cNvPr id="260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screenshot, rectangle, square, diagram&#10;&#10;Description automatically generated">
            <a:extLst>
              <a:ext uri="{FF2B5EF4-FFF2-40B4-BE49-F238E27FC236}">
                <a16:creationId xmlns:a16="http://schemas.microsoft.com/office/drawing/2014/main" id="{03BF7BF7-6A35-0DBC-3E26-64E8FDBFAD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" r="15692"/>
          <a:stretch/>
        </p:blipFill>
        <p:spPr>
          <a:xfrm>
            <a:off x="852488" y="1003300"/>
            <a:ext cx="6698922" cy="467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50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1" name="Group 13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4A869A-660E-5D0D-3878-EB9D9D93FD32}"/>
              </a:ext>
            </a:extLst>
          </p:cNvPr>
          <p:cNvSpPr txBox="1"/>
          <p:nvPr/>
        </p:nvSpPr>
        <p:spPr>
          <a:xfrm>
            <a:off x="8057397" y="1113282"/>
            <a:ext cx="3489569" cy="23966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cap="all" dirty="0">
                <a:effectLst/>
                <a:latin typeface="+mj-lt"/>
                <a:ea typeface="+mj-ea"/>
                <a:cs typeface="+mj-cs"/>
              </a:rPr>
              <a:t>F1 SCORE</a:t>
            </a:r>
          </a:p>
        </p:txBody>
      </p:sp>
      <p:sp>
        <p:nvSpPr>
          <p:cNvPr id="152" name="Round Diagonal Corner Rectangle 6">
            <a:extLst>
              <a:ext uri="{FF2B5EF4-FFF2-40B4-BE49-F238E27FC236}">
                <a16:creationId xmlns:a16="http://schemas.microsoft.com/office/drawing/2014/main" id="{8B3F5CD4-CBC8-4A22-9DCC-0420CA28A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A74195BB-617B-0E60-8623-725749E00C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62" b="-3"/>
          <a:stretch/>
        </p:blipFill>
        <p:spPr>
          <a:xfrm>
            <a:off x="865624" y="1129239"/>
            <a:ext cx="6593210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171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0A1EFD81-4026-2E23-DC52-50BDE9A4E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13" y="1093788"/>
            <a:ext cx="6740197" cy="46608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8E5955-1EA0-0D30-36F2-09C2FCB10B1C}"/>
              </a:ext>
            </a:extLst>
          </p:cNvPr>
          <p:cNvSpPr txBox="1"/>
          <p:nvPr/>
        </p:nvSpPr>
        <p:spPr>
          <a:xfrm>
            <a:off x="8036041" y="2249487"/>
            <a:ext cx="3281004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SzPct val="125000"/>
            </a:pPr>
            <a:r>
              <a:rPr lang="en-US" sz="3600" b="1" cap="all" dirty="0">
                <a:solidFill>
                  <a:srgbClr val="FFFFFF"/>
                </a:solidFill>
              </a:rPr>
              <a:t>precision CURVE</a:t>
            </a:r>
            <a:endParaRPr lang="en-US" sz="3600" b="1" cap="all" dirty="0">
              <a:solidFill>
                <a:srgbClr val="FFFFF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64311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8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BC81DF-3ECA-055C-ABA5-4D184F792A55}"/>
              </a:ext>
            </a:extLst>
          </p:cNvPr>
          <p:cNvSpPr txBox="1"/>
          <p:nvPr/>
        </p:nvSpPr>
        <p:spPr>
          <a:xfrm>
            <a:off x="8057397" y="1113282"/>
            <a:ext cx="3489569" cy="23966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R="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125000"/>
            </a:pPr>
            <a:r>
              <a:rPr lang="en-US" sz="4400" b="1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Recall CURVE</a:t>
            </a:r>
            <a:endParaRPr lang="en-US" sz="4400" b="1" cap="all" dirty="0"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</p:txBody>
      </p:sp>
      <p:sp useBgFill="1">
        <p:nvSpPr>
          <p:cNvPr id="130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BA49235C-6EAD-DC50-AF6A-11D575AF2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35051"/>
            <a:ext cx="6713210" cy="464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45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A3C090-B397-757E-A003-7380E90E6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5215" y="5089838"/>
            <a:ext cx="8791575" cy="13016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Result of test</a:t>
            </a:r>
          </a:p>
        </p:txBody>
      </p:sp>
      <p:pic>
        <p:nvPicPr>
          <p:cNvPr id="4" name="traffic-sign-to-test_4">
            <a:hlinkClick r:id="" action="ppaction://media"/>
            <a:extLst>
              <a:ext uri="{FF2B5EF4-FFF2-40B4-BE49-F238E27FC236}">
                <a16:creationId xmlns:a16="http://schemas.microsoft.com/office/drawing/2014/main" id="{AF39981B-BB3B-50B9-EECC-CFD24D06BF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1198" y="636589"/>
            <a:ext cx="9258302" cy="447675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078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C0D503-C7DB-8B01-1737-D87D90783AA2}"/>
              </a:ext>
            </a:extLst>
          </p:cNvPr>
          <p:cNvSpPr txBox="1"/>
          <p:nvPr/>
        </p:nvSpPr>
        <p:spPr>
          <a:xfrm>
            <a:off x="1277258" y="700240"/>
            <a:ext cx="9956800" cy="6016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3600" b="1" kern="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Link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https://www.kaggle.com/datasets/valentynsichkar/traffic-signs-dataset-in-yolo-format</a:t>
            </a:r>
            <a:endParaRPr lang="en-US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Number of samples:900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Number of training data: 630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Number of test data: 111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Classes number: 3	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Classes labels: [“prohibitory” , ” danger” ,  “mandatory” , ” other”]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dimension of images: 3 RGB</a:t>
            </a:r>
            <a:endParaRPr lang="en-US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035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64E6-B492-6311-16F1-FAF5944D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37259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5400" b="1" cap="all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Results of training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328461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screenshot, rectangle, square, diagram&#10;&#10;Description automatically generated">
            <a:extLst>
              <a:ext uri="{FF2B5EF4-FFF2-40B4-BE49-F238E27FC236}">
                <a16:creationId xmlns:a16="http://schemas.microsoft.com/office/drawing/2014/main" id="{9482987D-54BB-3A90-746B-128BBDE8C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1012826"/>
            <a:ext cx="6676352" cy="47513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18B0B5-0327-98F4-57D4-D504FBA2C5B9}"/>
              </a:ext>
            </a:extLst>
          </p:cNvPr>
          <p:cNvSpPr txBox="1"/>
          <p:nvPr/>
        </p:nvSpPr>
        <p:spPr>
          <a:xfrm>
            <a:off x="8036041" y="2249487"/>
            <a:ext cx="3281004" cy="1438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SzPct val="125000"/>
            </a:pPr>
            <a:r>
              <a:rPr lang="en-US" sz="3600" b="1" cap="all" dirty="0">
                <a:solidFill>
                  <a:srgbClr val="FFFFFF"/>
                </a:solidFill>
              </a:rPr>
              <a:t>Confusion </a:t>
            </a:r>
            <a:r>
              <a:rPr lang="en-US" sz="3600" b="1" cap="all" dirty="0">
                <a:solidFill>
                  <a:srgbClr val="FFFFFF"/>
                </a:solidFill>
                <a:effectLst/>
              </a:rPr>
              <a:t>matrix</a:t>
            </a:r>
          </a:p>
        </p:txBody>
      </p:sp>
    </p:spTree>
    <p:extLst>
      <p:ext uri="{BB962C8B-B14F-4D97-AF65-F5344CB8AC3E}">
        <p14:creationId xmlns:p14="http://schemas.microsoft.com/office/powerpoint/2010/main" val="3599334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CD80E551-BE24-AD30-2F9D-BA89B6AA1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12" y="1012825"/>
            <a:ext cx="6709598" cy="47513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6E48C9-A870-26C3-DCA4-8685EB2D2193}"/>
              </a:ext>
            </a:extLst>
          </p:cNvPr>
          <p:cNvSpPr txBox="1"/>
          <p:nvPr/>
        </p:nvSpPr>
        <p:spPr>
          <a:xfrm>
            <a:off x="8036041" y="2249487"/>
            <a:ext cx="3281004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SzPct val="125000"/>
            </a:pPr>
            <a:r>
              <a:rPr lang="en-US" sz="3600" b="1" cap="all" dirty="0">
                <a:solidFill>
                  <a:srgbClr val="FFFFFF"/>
                </a:solidFill>
                <a:effectLst/>
              </a:rPr>
              <a:t>F1 SCORE</a:t>
            </a:r>
          </a:p>
        </p:txBody>
      </p:sp>
    </p:spTree>
    <p:extLst>
      <p:ext uri="{BB962C8B-B14F-4D97-AF65-F5344CB8AC3E}">
        <p14:creationId xmlns:p14="http://schemas.microsoft.com/office/powerpoint/2010/main" val="2095867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F8446725-56FB-2D20-A6BD-3EF6359C6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9" y="1012825"/>
            <a:ext cx="6676351" cy="47783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FA4102-5631-C24D-81CC-F58911D36285}"/>
              </a:ext>
            </a:extLst>
          </p:cNvPr>
          <p:cNvSpPr txBox="1"/>
          <p:nvPr/>
        </p:nvSpPr>
        <p:spPr>
          <a:xfrm>
            <a:off x="8036041" y="2249487"/>
            <a:ext cx="3281004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SzPct val="125000"/>
            </a:pPr>
            <a:r>
              <a:rPr lang="en-US" sz="3600" b="1" cap="all" dirty="0">
                <a:solidFill>
                  <a:srgbClr val="FFFFFF"/>
                </a:solidFill>
              </a:rPr>
              <a:t>precision CURVE</a:t>
            </a:r>
            <a:endParaRPr lang="en-US" sz="3600" b="1" cap="all" dirty="0">
              <a:solidFill>
                <a:srgbClr val="FFFFF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40402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61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2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5DD9796A-C434-8E2F-4D40-2904EDA20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9" y="1272750"/>
            <a:ext cx="6676352" cy="44216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6F6A60-4E3F-2976-C305-3A7F29149356}"/>
              </a:ext>
            </a:extLst>
          </p:cNvPr>
          <p:cNvSpPr txBox="1"/>
          <p:nvPr/>
        </p:nvSpPr>
        <p:spPr>
          <a:xfrm>
            <a:off x="8036041" y="2249487"/>
            <a:ext cx="3281004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SzPct val="125000"/>
            </a:pPr>
            <a:r>
              <a:rPr lang="en-US" sz="3600" b="1" cap="all" dirty="0">
                <a:solidFill>
                  <a:srgbClr val="FFFFFF"/>
                </a:solidFill>
              </a:rPr>
              <a:t>Recall CURVE</a:t>
            </a:r>
            <a:endParaRPr lang="en-US" sz="3600" b="1" cap="all" dirty="0">
              <a:solidFill>
                <a:srgbClr val="FFFFF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513926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5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4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81B1BC20-CC70-4C30-B9BE-C23E121CA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" name="Picture 2">
            <a:extLst>
              <a:ext uri="{FF2B5EF4-FFF2-40B4-BE49-F238E27FC236}">
                <a16:creationId xmlns:a16="http://schemas.microsoft.com/office/drawing/2014/main" id="{BED7CCD5-D3A4-4162-9CC4-03DF5AB8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5E95061-A9DC-4C67-BCAF-F56069099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5" name="Rectangle 5">
              <a:extLst>
                <a:ext uri="{FF2B5EF4-FFF2-40B4-BE49-F238E27FC236}">
                  <a16:creationId xmlns:a16="http://schemas.microsoft.com/office/drawing/2014/main" id="{92D4D96C-8395-4198-90A3-2363570D4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6" name="Freeform 6">
              <a:extLst>
                <a:ext uri="{FF2B5EF4-FFF2-40B4-BE49-F238E27FC236}">
                  <a16:creationId xmlns:a16="http://schemas.microsoft.com/office/drawing/2014/main" id="{EF229BAE-A3AA-4095-A3F8-65181A71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7">
              <a:extLst>
                <a:ext uri="{FF2B5EF4-FFF2-40B4-BE49-F238E27FC236}">
                  <a16:creationId xmlns:a16="http://schemas.microsoft.com/office/drawing/2014/main" id="{C71621C3-B057-4E50-808A-EF718590D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Rectangle 8">
              <a:extLst>
                <a:ext uri="{FF2B5EF4-FFF2-40B4-BE49-F238E27FC236}">
                  <a16:creationId xmlns:a16="http://schemas.microsoft.com/office/drawing/2014/main" id="{37D3BCDA-C38C-4B10-A653-0210E8597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9" name="Freeform 9">
              <a:extLst>
                <a:ext uri="{FF2B5EF4-FFF2-40B4-BE49-F238E27FC236}">
                  <a16:creationId xmlns:a16="http://schemas.microsoft.com/office/drawing/2014/main" id="{CE4DC5B4-793A-4E8B-A3F7-53EB548F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10">
              <a:extLst>
                <a:ext uri="{FF2B5EF4-FFF2-40B4-BE49-F238E27FC236}">
                  <a16:creationId xmlns:a16="http://schemas.microsoft.com/office/drawing/2014/main" id="{2664DA82-4469-42CC-93F4-662128EC6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11">
              <a:extLst>
                <a:ext uri="{FF2B5EF4-FFF2-40B4-BE49-F238E27FC236}">
                  <a16:creationId xmlns:a16="http://schemas.microsoft.com/office/drawing/2014/main" id="{ED439A82-9407-4694-886D-7447BDFF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12">
              <a:extLst>
                <a:ext uri="{FF2B5EF4-FFF2-40B4-BE49-F238E27FC236}">
                  <a16:creationId xmlns:a16="http://schemas.microsoft.com/office/drawing/2014/main" id="{C35292A7-2459-4132-8FE8-54BF071CC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13">
              <a:extLst>
                <a:ext uri="{FF2B5EF4-FFF2-40B4-BE49-F238E27FC236}">
                  <a16:creationId xmlns:a16="http://schemas.microsoft.com/office/drawing/2014/main" id="{8A55D4A9-1B6E-409D-BF10-201C8A829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14">
              <a:extLst>
                <a:ext uri="{FF2B5EF4-FFF2-40B4-BE49-F238E27FC236}">
                  <a16:creationId xmlns:a16="http://schemas.microsoft.com/office/drawing/2014/main" id="{FDA8F85E-07E7-45C0-A165-6DB771A53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15">
              <a:extLst>
                <a:ext uri="{FF2B5EF4-FFF2-40B4-BE49-F238E27FC236}">
                  <a16:creationId xmlns:a16="http://schemas.microsoft.com/office/drawing/2014/main" id="{09508E73-6AA1-460C-97B9-8EF00855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5913AD99-4A77-44C3-ACDF-8410765B7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17">
              <a:extLst>
                <a:ext uri="{FF2B5EF4-FFF2-40B4-BE49-F238E27FC236}">
                  <a16:creationId xmlns:a16="http://schemas.microsoft.com/office/drawing/2014/main" id="{413BDF5F-2CC6-47A3-B422-38D6E292D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18">
              <a:extLst>
                <a:ext uri="{FF2B5EF4-FFF2-40B4-BE49-F238E27FC236}">
                  <a16:creationId xmlns:a16="http://schemas.microsoft.com/office/drawing/2014/main" id="{6F69599A-544F-4B1D-91C3-762B09CF7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19">
              <a:extLst>
                <a:ext uri="{FF2B5EF4-FFF2-40B4-BE49-F238E27FC236}">
                  <a16:creationId xmlns:a16="http://schemas.microsoft.com/office/drawing/2014/main" id="{DFAE31B2-DF2A-4FD2-B98E-3657F825C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20">
              <a:extLst>
                <a:ext uri="{FF2B5EF4-FFF2-40B4-BE49-F238E27FC236}">
                  <a16:creationId xmlns:a16="http://schemas.microsoft.com/office/drawing/2014/main" id="{9D7B120D-680C-4AC9-A263-A7DE0F5F1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21">
              <a:extLst>
                <a:ext uri="{FF2B5EF4-FFF2-40B4-BE49-F238E27FC236}">
                  <a16:creationId xmlns:a16="http://schemas.microsoft.com/office/drawing/2014/main" id="{DC8A9F99-D409-4E13-8D58-6A34BE714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22">
              <a:extLst>
                <a:ext uri="{FF2B5EF4-FFF2-40B4-BE49-F238E27FC236}">
                  <a16:creationId xmlns:a16="http://schemas.microsoft.com/office/drawing/2014/main" id="{EB955E41-680C-44AA-B602-C1A69E95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23">
              <a:extLst>
                <a:ext uri="{FF2B5EF4-FFF2-40B4-BE49-F238E27FC236}">
                  <a16:creationId xmlns:a16="http://schemas.microsoft.com/office/drawing/2014/main" id="{332ED336-B831-4A24-9181-CC63707A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24">
              <a:extLst>
                <a:ext uri="{FF2B5EF4-FFF2-40B4-BE49-F238E27FC236}">
                  <a16:creationId xmlns:a16="http://schemas.microsoft.com/office/drawing/2014/main" id="{1A8B6B8C-5265-4AD1-9A67-B3CFFF4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25">
              <a:extLst>
                <a:ext uri="{FF2B5EF4-FFF2-40B4-BE49-F238E27FC236}">
                  <a16:creationId xmlns:a16="http://schemas.microsoft.com/office/drawing/2014/main" id="{9E8ED6FD-8796-48CB-98ED-0E729E16B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26">
              <a:extLst>
                <a:ext uri="{FF2B5EF4-FFF2-40B4-BE49-F238E27FC236}">
                  <a16:creationId xmlns:a16="http://schemas.microsoft.com/office/drawing/2014/main" id="{DE668E67-2522-4B6B-A8BF-C3CD36F89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27">
              <a:extLst>
                <a:ext uri="{FF2B5EF4-FFF2-40B4-BE49-F238E27FC236}">
                  <a16:creationId xmlns:a16="http://schemas.microsoft.com/office/drawing/2014/main" id="{B2474CAA-635F-43E4-AFFF-B24637DC6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28">
              <a:extLst>
                <a:ext uri="{FF2B5EF4-FFF2-40B4-BE49-F238E27FC236}">
                  <a16:creationId xmlns:a16="http://schemas.microsoft.com/office/drawing/2014/main" id="{1C1B778D-83CB-443C-B463-7EE26603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29">
              <a:extLst>
                <a:ext uri="{FF2B5EF4-FFF2-40B4-BE49-F238E27FC236}">
                  <a16:creationId xmlns:a16="http://schemas.microsoft.com/office/drawing/2014/main" id="{654DEAB4-B194-4182-A7BE-E247F19AA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30">
              <a:extLst>
                <a:ext uri="{FF2B5EF4-FFF2-40B4-BE49-F238E27FC236}">
                  <a16:creationId xmlns:a16="http://schemas.microsoft.com/office/drawing/2014/main" id="{D8E3CE4C-0C48-485B-8EA0-B036FCC33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31">
              <a:extLst>
                <a:ext uri="{FF2B5EF4-FFF2-40B4-BE49-F238E27FC236}">
                  <a16:creationId xmlns:a16="http://schemas.microsoft.com/office/drawing/2014/main" id="{7958BBBD-B721-4DA1-8764-D8188EB70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32">
              <a:extLst>
                <a:ext uri="{FF2B5EF4-FFF2-40B4-BE49-F238E27FC236}">
                  <a16:creationId xmlns:a16="http://schemas.microsoft.com/office/drawing/2014/main" id="{23180B75-7F19-41E5-A4C3-9096FF7D1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Rectangle 33">
              <a:extLst>
                <a:ext uri="{FF2B5EF4-FFF2-40B4-BE49-F238E27FC236}">
                  <a16:creationId xmlns:a16="http://schemas.microsoft.com/office/drawing/2014/main" id="{57F706CF-8096-494C-A6E1-5BE7F62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4" name="Freeform 34">
              <a:extLst>
                <a:ext uri="{FF2B5EF4-FFF2-40B4-BE49-F238E27FC236}">
                  <a16:creationId xmlns:a16="http://schemas.microsoft.com/office/drawing/2014/main" id="{8B4065A5-6701-492B-BE7F-9E00FE615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35">
              <a:extLst>
                <a:ext uri="{FF2B5EF4-FFF2-40B4-BE49-F238E27FC236}">
                  <a16:creationId xmlns:a16="http://schemas.microsoft.com/office/drawing/2014/main" id="{66E06571-DDD0-47CB-97CF-FF8432467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36">
              <a:extLst>
                <a:ext uri="{FF2B5EF4-FFF2-40B4-BE49-F238E27FC236}">
                  <a16:creationId xmlns:a16="http://schemas.microsoft.com/office/drawing/2014/main" id="{50F0D75F-DE36-46A5-8FEB-00CF9D01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37">
              <a:extLst>
                <a:ext uri="{FF2B5EF4-FFF2-40B4-BE49-F238E27FC236}">
                  <a16:creationId xmlns:a16="http://schemas.microsoft.com/office/drawing/2014/main" id="{C7AF11B9-2298-41D7-9878-99E19E827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38">
              <a:extLst>
                <a:ext uri="{FF2B5EF4-FFF2-40B4-BE49-F238E27FC236}">
                  <a16:creationId xmlns:a16="http://schemas.microsoft.com/office/drawing/2014/main" id="{7B43B683-4229-4623-A504-56FE6CCB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39">
              <a:extLst>
                <a:ext uri="{FF2B5EF4-FFF2-40B4-BE49-F238E27FC236}">
                  <a16:creationId xmlns:a16="http://schemas.microsoft.com/office/drawing/2014/main" id="{7B4CC276-9BB9-4394-A369-F7DB2BD8E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40">
              <a:extLst>
                <a:ext uri="{FF2B5EF4-FFF2-40B4-BE49-F238E27FC236}">
                  <a16:creationId xmlns:a16="http://schemas.microsoft.com/office/drawing/2014/main" id="{98010162-18EE-455C-AABD-0B715C2B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41">
              <a:extLst>
                <a:ext uri="{FF2B5EF4-FFF2-40B4-BE49-F238E27FC236}">
                  <a16:creationId xmlns:a16="http://schemas.microsoft.com/office/drawing/2014/main" id="{5950D288-22B2-4286-B4FB-D6665C10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42">
              <a:extLst>
                <a:ext uri="{FF2B5EF4-FFF2-40B4-BE49-F238E27FC236}">
                  <a16:creationId xmlns:a16="http://schemas.microsoft.com/office/drawing/2014/main" id="{E0A686CA-B0EF-4B0C-B69B-E715EA3E5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43">
              <a:extLst>
                <a:ext uri="{FF2B5EF4-FFF2-40B4-BE49-F238E27FC236}">
                  <a16:creationId xmlns:a16="http://schemas.microsoft.com/office/drawing/2014/main" id="{75D61EE6-C405-433B-AEC8-6241D547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44">
              <a:extLst>
                <a:ext uri="{FF2B5EF4-FFF2-40B4-BE49-F238E27FC236}">
                  <a16:creationId xmlns:a16="http://schemas.microsoft.com/office/drawing/2014/main" id="{4C718553-7221-4BFF-AFEE-64E166C6A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Rectangle 45">
              <a:extLst>
                <a:ext uri="{FF2B5EF4-FFF2-40B4-BE49-F238E27FC236}">
                  <a16:creationId xmlns:a16="http://schemas.microsoft.com/office/drawing/2014/main" id="{9F00A845-A7BB-4253-8C15-0FF3D0598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6" name="Freeform 46">
              <a:extLst>
                <a:ext uri="{FF2B5EF4-FFF2-40B4-BE49-F238E27FC236}">
                  <a16:creationId xmlns:a16="http://schemas.microsoft.com/office/drawing/2014/main" id="{53476DBF-E7E4-46E9-AAF2-8810E14E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47">
              <a:extLst>
                <a:ext uri="{FF2B5EF4-FFF2-40B4-BE49-F238E27FC236}">
                  <a16:creationId xmlns:a16="http://schemas.microsoft.com/office/drawing/2014/main" id="{4F608C86-9940-444C-B200-155DF4E0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48">
              <a:extLst>
                <a:ext uri="{FF2B5EF4-FFF2-40B4-BE49-F238E27FC236}">
                  <a16:creationId xmlns:a16="http://schemas.microsoft.com/office/drawing/2014/main" id="{BB49A08B-2E6F-4B8C-8F61-6869B069B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49">
              <a:extLst>
                <a:ext uri="{FF2B5EF4-FFF2-40B4-BE49-F238E27FC236}">
                  <a16:creationId xmlns:a16="http://schemas.microsoft.com/office/drawing/2014/main" id="{03A08195-C526-497F-89D0-566E91704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50">
              <a:extLst>
                <a:ext uri="{FF2B5EF4-FFF2-40B4-BE49-F238E27FC236}">
                  <a16:creationId xmlns:a16="http://schemas.microsoft.com/office/drawing/2014/main" id="{235FDAAF-2063-40C9-BE1C-7E116C8A3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51">
              <a:extLst>
                <a:ext uri="{FF2B5EF4-FFF2-40B4-BE49-F238E27FC236}">
                  <a16:creationId xmlns:a16="http://schemas.microsoft.com/office/drawing/2014/main" id="{2EAF15FA-570E-412B-992B-CAAB83384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52">
              <a:extLst>
                <a:ext uri="{FF2B5EF4-FFF2-40B4-BE49-F238E27FC236}">
                  <a16:creationId xmlns:a16="http://schemas.microsoft.com/office/drawing/2014/main" id="{91FCA14D-FA3E-44C1-B8CB-8C8B73048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53">
              <a:extLst>
                <a:ext uri="{FF2B5EF4-FFF2-40B4-BE49-F238E27FC236}">
                  <a16:creationId xmlns:a16="http://schemas.microsoft.com/office/drawing/2014/main" id="{A889215B-3708-4985-A1D7-42A99B357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54">
              <a:extLst>
                <a:ext uri="{FF2B5EF4-FFF2-40B4-BE49-F238E27FC236}">
                  <a16:creationId xmlns:a16="http://schemas.microsoft.com/office/drawing/2014/main" id="{5C58C66E-AFD4-4A37-9646-FF8A511A6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55">
              <a:extLst>
                <a:ext uri="{FF2B5EF4-FFF2-40B4-BE49-F238E27FC236}">
                  <a16:creationId xmlns:a16="http://schemas.microsoft.com/office/drawing/2014/main" id="{F99DC7ED-E983-4ACA-B702-727C2A593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56">
              <a:extLst>
                <a:ext uri="{FF2B5EF4-FFF2-40B4-BE49-F238E27FC236}">
                  <a16:creationId xmlns:a16="http://schemas.microsoft.com/office/drawing/2014/main" id="{918FC910-5BDA-49AE-95A5-774012D2D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57">
              <a:extLst>
                <a:ext uri="{FF2B5EF4-FFF2-40B4-BE49-F238E27FC236}">
                  <a16:creationId xmlns:a16="http://schemas.microsoft.com/office/drawing/2014/main" id="{AA1E286C-EECB-46DC-9505-501CCDD8B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58">
              <a:extLst>
                <a:ext uri="{FF2B5EF4-FFF2-40B4-BE49-F238E27FC236}">
                  <a16:creationId xmlns:a16="http://schemas.microsoft.com/office/drawing/2014/main" id="{A838D816-F9F3-4AB2-92C6-1F986D0B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87C7B52-DF38-D5AB-59F4-77ACB275FE26}"/>
              </a:ext>
            </a:extLst>
          </p:cNvPr>
          <p:cNvSpPr txBox="1"/>
          <p:nvPr/>
        </p:nvSpPr>
        <p:spPr>
          <a:xfrm>
            <a:off x="1617233" y="4539573"/>
            <a:ext cx="8957534" cy="11828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R="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125000"/>
            </a:pPr>
            <a:r>
              <a:rPr lang="en-US" sz="4800" b="1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 CURVE</a:t>
            </a:r>
            <a:endParaRPr lang="en-US" sz="4800" b="1" cap="all"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</p:txBody>
      </p:sp>
      <p:sp useBgFill="1">
        <p:nvSpPr>
          <p:cNvPr id="170" name="Round Diagonal Corner Rectangle 6">
            <a:extLst>
              <a:ext uri="{FF2B5EF4-FFF2-40B4-BE49-F238E27FC236}">
                <a16:creationId xmlns:a16="http://schemas.microsoft.com/office/drawing/2014/main" id="{4683B8BC-85C4-41F2-9CD3-B074823B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diagram, font, line&#10;&#10;Description automatically generated">
            <a:extLst>
              <a:ext uri="{FF2B5EF4-FFF2-40B4-BE49-F238E27FC236}">
                <a16:creationId xmlns:a16="http://schemas.microsoft.com/office/drawing/2014/main" id="{79918449-E74C-9B6F-CCF0-75EB4A462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1" y="717551"/>
            <a:ext cx="10186985" cy="352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902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11F6F-01C3-D675-14E3-02F4E5167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312407"/>
            <a:ext cx="9905998" cy="1478570"/>
          </a:xfrm>
        </p:spPr>
        <p:txBody>
          <a:bodyPr>
            <a:normAutofit/>
          </a:bodyPr>
          <a:lstStyle/>
          <a:p>
            <a:pPr marL="0" marR="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cap="all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Results of validation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5883883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267</TotalTime>
  <Words>154</Words>
  <Application>Microsoft Office PowerPoint</Application>
  <PresentationFormat>Widescreen</PresentationFormat>
  <Paragraphs>28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Tw Cen MT</vt:lpstr>
      <vt:lpstr>Circuit</vt:lpstr>
      <vt:lpstr>PowerPoint Presentation</vt:lpstr>
      <vt:lpstr>PowerPoint Presentation</vt:lpstr>
      <vt:lpstr>Results of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of validation</vt:lpstr>
      <vt:lpstr>PowerPoint Presentation</vt:lpstr>
      <vt:lpstr>PowerPoint Presentation</vt:lpstr>
      <vt:lpstr>PowerPoint Presentation</vt:lpstr>
      <vt:lpstr>PowerPoint Presentation</vt:lpstr>
      <vt:lpstr>Result of test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 Amr</dc:creator>
  <cp:lastModifiedBy>ahmed amr</cp:lastModifiedBy>
  <cp:revision>37</cp:revision>
  <dcterms:created xsi:type="dcterms:W3CDTF">2022-05-16T11:59:37Z</dcterms:created>
  <dcterms:modified xsi:type="dcterms:W3CDTF">2023-05-01T12:37:36Z</dcterms:modified>
</cp:coreProperties>
</file>